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0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0DE5-57D1-EB7F-21C4-FF80EA26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4EDB3-7B19-438B-F490-2B1FB2E6B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14262-50AD-9C7E-B1E7-C1F5122B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7B30B-82AA-0A09-571E-692C639F4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67C06-7CEC-D98B-A5BE-B05E84D3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6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9B9B-A9AB-6B1D-D93F-51DD8AFF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AB09F-FB8E-8BCE-5AC7-127906BB0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D00A0-8825-2059-6007-45E3136C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2A721-4905-1B3E-9615-14FC254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3D29D-1FA4-8E4B-D516-79997D61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0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10D739-DF7A-B60C-70D2-AF324750A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89138-2D71-98DA-4237-98728EF46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B3D9F-8279-9BAB-54F3-DD397116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BA18A-9F8F-6240-78C3-B3740772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40276-67F5-276E-158E-240CEBB6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1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8F9E-34AB-D5D5-65F2-F4CD59E4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A3F8B-8253-7F7C-808A-14BEBD11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62597-4DC5-9A0C-1257-8C5756DF1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8D012-6BE3-E459-6131-C118DBAB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95DD4-F5E7-9EC1-5469-FFFEF711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4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A49E9-FB32-6E5E-281C-6D00AF15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28F79-75FB-559B-1B32-0B77ACAB1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C5720-F4DA-7D31-B84A-01AB816C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154FE-391C-E3AD-56D0-D95275F96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39D09-6A32-EF9E-7805-64B393D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CA01-E770-D881-5BC6-25BBF36C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C17A5-F552-6036-C9DA-35BCA101F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D84C3-E9BD-B7DC-84FD-7338BDB7A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019D1-F069-4E48-9300-A8457DAAD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B9507-D013-E72E-0A38-019AB63A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AA62E-7D3F-ED0C-6E83-B8B805E6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BC28-496D-6023-67B4-4CA3E774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25151-8FA8-0234-CCCA-A3E753BC5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354E2-1296-C8EB-26AA-B34DDEC36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C36F3-3377-C991-3551-0D27A25AA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68CB3-E29F-B07E-D1AA-D18F05767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AAF5BB-512A-B356-2BC9-1A959153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BBE35-500B-DF21-5572-3C7963B0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38348-275B-289E-4472-D3EDD144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9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F18B7-2984-CE19-02A4-AC9F630E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39EF1-9445-AB4E-74D5-ED52DC43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E3AC6-62BB-D0F7-50EC-88973A68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A0FD3-14BA-B7A8-187B-2833AD8E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3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380B8-9511-65E6-D3F7-EF0F9DB4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DEC88-70AC-4BC7-CA0C-4E620140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2614D-353A-E769-1FE5-60CFB7C3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8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F32F-0D48-10A2-3EFE-CC2CB3CFF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28626-8952-4E78-BBA2-5B448336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B3396-6F29-FF7A-0605-D4898BEA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1F779-8738-BC16-4D2B-03ADA164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FFA5D-204A-198D-3580-A33B4B9C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19714-2CE3-51AF-69F4-D6F6FEBF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919C-691F-5B1B-A4FE-B8DE4A12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1CC97-E6E7-66A0-97F0-B3A9E456D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5A1FF-CF82-EA5A-5738-FD7117402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AB28-6CBA-6ACF-2DCF-2F821A7B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242F0-C0C4-E72B-2571-B4A1FC7A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A5182-DA54-30B4-EB13-31F7D775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EBC13D-66E2-3605-2BF4-5EA85EB4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A6171-E215-F936-0FBC-9E6F3893F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BDBD7-1AB3-F3FA-2BB0-342010F3F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BFB27-CC66-4321-A324-0FCDF7410A6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834C3-631D-1C46-1584-64AB2FB37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2481C-6D69-3D55-B25C-666B271EF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1899-21D5-4931-914A-49E30FC3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6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DCE4-22C7-FFB4-BF17-D80B6FD46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3923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Autumn Hawkbit </a:t>
            </a:r>
            <a:br>
              <a:rPr lang="en-US" dirty="0"/>
            </a:br>
            <a:r>
              <a:rPr lang="en-US" b="1" dirty="0"/>
              <a:t>Dissection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182E8-D636-4106-4A09-85F699050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98224"/>
            <a:ext cx="9144000" cy="1659576"/>
          </a:xfrm>
        </p:spPr>
        <p:txBody>
          <a:bodyPr>
            <a:normAutofit/>
          </a:bodyPr>
          <a:lstStyle/>
          <a:p>
            <a:r>
              <a:rPr lang="en-US" sz="4800" i="1" dirty="0" err="1"/>
              <a:t>Scorzoneroides</a:t>
            </a:r>
            <a:r>
              <a:rPr lang="en-US" sz="4800" i="1" dirty="0"/>
              <a:t> </a:t>
            </a:r>
            <a:r>
              <a:rPr lang="en-US" sz="4800" i="1" dirty="0" err="1"/>
              <a:t>autumnalis</a:t>
            </a:r>
            <a:r>
              <a:rPr lang="en-US" sz="4800" i="1" dirty="0"/>
              <a:t> </a:t>
            </a:r>
            <a:r>
              <a:rPr lang="en-US" sz="4800" dirty="0"/>
              <a:t>(L.) </a:t>
            </a:r>
            <a:r>
              <a:rPr lang="en-US" sz="4800" dirty="0" err="1"/>
              <a:t>Moench</a:t>
            </a:r>
            <a:r>
              <a:rPr lang="en-US" sz="4800" dirty="0"/>
              <a:t>.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674623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95F378-E612-5AB7-02BF-3A4AF6DE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282" y="657499"/>
            <a:ext cx="4247651" cy="212132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Vertical Dissection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0A1A367-0BBF-4EBC-FA19-3DE54CF69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9" r="-1" b="-1"/>
          <a:stretch/>
        </p:blipFill>
        <p:spPr>
          <a:xfrm>
            <a:off x="5458933" y="0"/>
            <a:ext cx="6733066" cy="685799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25F62-4E48-330A-4893-0C9B22D36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73829"/>
            <a:ext cx="3932237" cy="32419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5DC205D-1F31-1625-8246-D5FDCCA2E70F}"/>
              </a:ext>
            </a:extLst>
          </p:cNvPr>
          <p:cNvSpPr txBox="1">
            <a:spLocks/>
          </p:cNvSpPr>
          <p:nvPr/>
        </p:nvSpPr>
        <p:spPr>
          <a:xfrm>
            <a:off x="839788" y="3241964"/>
            <a:ext cx="3932237" cy="3348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Seen here are the ovaries at the base (inferior ovary)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Adnation of pappus to the top of the ovary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And yellow ligulate florets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The center florets have not yet opened 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143C5A-695C-7C87-3C25-81CBE615285F}"/>
              </a:ext>
            </a:extLst>
          </p:cNvPr>
          <p:cNvSpPr txBox="1"/>
          <p:nvPr/>
        </p:nvSpPr>
        <p:spPr>
          <a:xfrm>
            <a:off x="11001026" y="5560541"/>
            <a:ext cx="702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ovary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E261A3-0BC1-0D37-BE7D-E5E03BC6DDE3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466173" y="5745207"/>
            <a:ext cx="534853" cy="37058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FA6682-834E-3F29-7374-9396FF3F658F}"/>
              </a:ext>
            </a:extLst>
          </p:cNvPr>
          <p:cNvSpPr txBox="1"/>
          <p:nvPr/>
        </p:nvSpPr>
        <p:spPr>
          <a:xfrm>
            <a:off x="10905694" y="4689851"/>
            <a:ext cx="140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trichomes</a:t>
            </a:r>
          </a:p>
          <a:p>
            <a:r>
              <a:rPr lang="en-US" dirty="0">
                <a:solidFill>
                  <a:schemeClr val="bg1"/>
                </a:solidFill>
              </a:rPr>
              <a:t>on phyllaries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EE96C6-DE0C-590D-7858-414405A58850}"/>
              </a:ext>
            </a:extLst>
          </p:cNvPr>
          <p:cNvSpPr txBox="1"/>
          <p:nvPr/>
        </p:nvSpPr>
        <p:spPr>
          <a:xfrm>
            <a:off x="5792032" y="2409495"/>
            <a:ext cx="3149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Pappus of long feathery bristles</a:t>
            </a:r>
          </a:p>
          <a:p>
            <a:r>
              <a:rPr lang="en-US" dirty="0">
                <a:solidFill>
                  <a:schemeClr val="bg1"/>
                </a:solidFill>
              </a:rPr>
              <a:t>Remnants of the calyx attaches </a:t>
            </a:r>
          </a:p>
          <a:p>
            <a:r>
              <a:rPr lang="en-US" dirty="0">
                <a:solidFill>
                  <a:schemeClr val="bg1"/>
                </a:solidFill>
              </a:rPr>
              <a:t>above the ovary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8819480-2F39-ADBE-7A52-8A60C1253ED0}"/>
              </a:ext>
            </a:extLst>
          </p:cNvPr>
          <p:cNvCxnSpPr>
            <a:cxnSpLocks/>
          </p:cNvCxnSpPr>
          <p:nvPr/>
        </p:nvCxnSpPr>
        <p:spPr>
          <a:xfrm flipH="1">
            <a:off x="7227916" y="3241964"/>
            <a:ext cx="267426" cy="100876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E3D33A-8BE3-64AF-A3E3-4D169C98B49D}"/>
              </a:ext>
            </a:extLst>
          </p:cNvPr>
          <p:cNvCxnSpPr>
            <a:cxnSpLocks/>
          </p:cNvCxnSpPr>
          <p:nvPr/>
        </p:nvCxnSpPr>
        <p:spPr>
          <a:xfrm>
            <a:off x="7495342" y="3241964"/>
            <a:ext cx="931809" cy="119579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0BEC8DB-A0BE-AD50-2CDE-2879769B9FCF}"/>
              </a:ext>
            </a:extLst>
          </p:cNvPr>
          <p:cNvSpPr txBox="1"/>
          <p:nvPr/>
        </p:nvSpPr>
        <p:spPr>
          <a:xfrm>
            <a:off x="10138974" y="1170916"/>
            <a:ext cx="157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Ligulate florets</a:t>
            </a:r>
          </a:p>
        </p:txBody>
      </p:sp>
    </p:spTree>
    <p:extLst>
      <p:ext uri="{BB962C8B-B14F-4D97-AF65-F5344CB8AC3E}">
        <p14:creationId xmlns:p14="http://schemas.microsoft.com/office/powerpoint/2010/main" val="242020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field of yellow flowers&#10;&#10;Description automatically generated with medium confidence">
            <a:extLst>
              <a:ext uri="{FF2B5EF4-FFF2-40B4-BE49-F238E27FC236}">
                <a16:creationId xmlns:a16="http://schemas.microsoft.com/office/drawing/2014/main" id="{5C9F57EA-9F41-CE29-37E9-9E258D47A75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5" b="14064"/>
          <a:stretch/>
        </p:blipFill>
        <p:spPr>
          <a:xfrm>
            <a:off x="4198606" y="-478"/>
            <a:ext cx="8074479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9B97E3E-B79A-0A14-FDAB-EA1261D5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810" y="1258784"/>
            <a:ext cx="4335017" cy="19831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/>
              <a:t>Habitat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8A776E-BA8E-46CB-F800-DFABDFDC1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3429000"/>
            <a:ext cx="3941499" cy="274796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7053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8E2D-3855-A316-ED34-6C1F8D09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282" y="1783959"/>
            <a:ext cx="4204897" cy="21061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dirty="0"/>
              <a:t>Overview of Inflorescence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Placeholder 5" descr="A yellow flower in the grass&#10;&#10;Description automatically generated with medium confidence">
            <a:extLst>
              <a:ext uri="{FF2B5EF4-FFF2-40B4-BE49-F238E27FC236}">
                <a16:creationId xmlns:a16="http://schemas.microsoft.com/office/drawing/2014/main" id="{6F86F2EB-C3D3-7CC5-D532-2BEF26DE504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1" r="596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5228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EF0EE-0BF1-7E07-FC48-51798835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358" y="448721"/>
            <a:ext cx="4586513" cy="18295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Upper Leaf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D6756-1494-69BC-0BBC-FAF006839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7769" y="2913680"/>
            <a:ext cx="4586513" cy="264322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Adaxial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5" descr="A green leaf on a white surface&#10;&#10;Description automatically generated with medium confidence">
            <a:extLst>
              <a:ext uri="{FF2B5EF4-FFF2-40B4-BE49-F238E27FC236}">
                <a16:creationId xmlns:a16="http://schemas.microsoft.com/office/drawing/2014/main" id="{A4F4B542-8123-A890-2B0F-443B2A9A7D7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" r="-3" b="7423"/>
          <a:stretch/>
        </p:blipFill>
        <p:spPr>
          <a:xfrm>
            <a:off x="5119216" y="10"/>
            <a:ext cx="737202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8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6DB2-20D6-693A-C2E8-40A9A7E1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897" y="934110"/>
            <a:ext cx="6364116" cy="20781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/>
              <a:t>Lower Leaf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D46DE-47E6-F1CC-47A4-D7FF6235E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5024" y="2671948"/>
            <a:ext cx="6237672" cy="350939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/>
              <a:t>Abaxial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/>
              <a:t>May be dentate or lobed leaves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320B879-A854-F0D9-0178-B7F02BFD2B6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r="817"/>
          <a:stretch/>
        </p:blipFill>
        <p:spPr>
          <a:xfrm>
            <a:off x="5641384" y="-22091"/>
            <a:ext cx="6550616" cy="690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29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A068F8-967C-9CE4-5D88-3B873EB5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>
                <a:solidFill>
                  <a:schemeClr val="bg1"/>
                </a:solidFill>
              </a:rPr>
              <a:t>Stems &amp; Leaves</a:t>
            </a:r>
          </a:p>
        </p:txBody>
      </p:sp>
      <p:pic>
        <p:nvPicPr>
          <p:cNvPr id="6" name="Picture Placeholder 5" descr="Close-up of grass in a field&#10;&#10;Description automatically generated with medium confidence">
            <a:extLst>
              <a:ext uri="{FF2B5EF4-FFF2-40B4-BE49-F238E27FC236}">
                <a16:creationId xmlns:a16="http://schemas.microsoft.com/office/drawing/2014/main" id="{1C2ED4C5-4E1F-3F70-568C-D94960592BA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"/>
          <a:stretch/>
        </p:blipFill>
        <p:spPr>
          <a:xfrm>
            <a:off x="5367166" y="0"/>
            <a:ext cx="6824833" cy="685800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C65C03C-3F17-45DC-A1B9-35ACA4339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A4A161CC-6DC5-4863-B213-94529D6E0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5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6355B-C582-E8BC-C292-9739C75B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50" y="657498"/>
            <a:ext cx="4806184" cy="1931323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Side view of inflorescence with ligulate florets</a:t>
            </a:r>
          </a:p>
        </p:txBody>
      </p:sp>
      <p:pic>
        <p:nvPicPr>
          <p:cNvPr id="8" name="Picture Placeholder 7" descr="A close-up of a yellow flower&#10;&#10;Description automatically generated">
            <a:extLst>
              <a:ext uri="{FF2B5EF4-FFF2-40B4-BE49-F238E27FC236}">
                <a16:creationId xmlns:a16="http://schemas.microsoft.com/office/drawing/2014/main" id="{A0771495-B970-38A7-1556-E106A1FF19B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5758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65E1E-6184-2F74-2DD0-DFF49D22C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3152" y="2968831"/>
            <a:ext cx="4203865" cy="340821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Multiple ligulate florets </a:t>
            </a:r>
            <a:r>
              <a:rPr lang="en-US" sz="2400" dirty="0">
                <a:solidFill>
                  <a:schemeClr val="bg1"/>
                </a:solidFill>
              </a:rPr>
              <a:t>(six yellow with orange stripe visible here, they have 5 </a:t>
            </a:r>
            <a:r>
              <a:rPr lang="en-US" sz="2400" dirty="0" err="1">
                <a:solidFill>
                  <a:schemeClr val="bg1"/>
                </a:solidFill>
              </a:rPr>
              <a:t>teeths</a:t>
            </a:r>
            <a:r>
              <a:rPr lang="en-US" sz="2400" dirty="0">
                <a:solidFill>
                  <a:schemeClr val="bg1"/>
                </a:solidFill>
              </a:rPr>
              <a:t> at the end)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Receptacle</a:t>
            </a:r>
            <a:r>
              <a:rPr lang="en-US" sz="2400" dirty="0">
                <a:solidFill>
                  <a:schemeClr val="bg1"/>
                </a:solidFill>
              </a:rPr>
              <a:t> with tiny hairy black trichomes on the phyllaries that form the involucre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AC317C-05DA-BF83-D75E-8DF2D0F9CD15}"/>
              </a:ext>
            </a:extLst>
          </p:cNvPr>
          <p:cNvSpPr txBox="1"/>
          <p:nvPr/>
        </p:nvSpPr>
        <p:spPr>
          <a:xfrm>
            <a:off x="10808353" y="4488273"/>
            <a:ext cx="120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Receptacle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8909DD-B0BC-B695-B926-7ED83774E57D}"/>
              </a:ext>
            </a:extLst>
          </p:cNvPr>
          <p:cNvCxnSpPr/>
          <p:nvPr/>
        </p:nvCxnSpPr>
        <p:spPr>
          <a:xfrm>
            <a:off x="10790893" y="3147282"/>
            <a:ext cx="0" cy="305131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7727571-48D9-A674-9893-18E296E62773}"/>
              </a:ext>
            </a:extLst>
          </p:cNvPr>
          <p:cNvSpPr txBox="1"/>
          <p:nvPr/>
        </p:nvSpPr>
        <p:spPr>
          <a:xfrm>
            <a:off x="6771392" y="4602939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phyllaries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E772E4-DA52-510E-87E9-835C5BD756ED}"/>
              </a:ext>
            </a:extLst>
          </p:cNvPr>
          <p:cNvCxnSpPr>
            <a:cxnSpLocks/>
          </p:cNvCxnSpPr>
          <p:nvPr/>
        </p:nvCxnSpPr>
        <p:spPr>
          <a:xfrm flipV="1">
            <a:off x="7566624" y="2968831"/>
            <a:ext cx="481456" cy="1519442"/>
          </a:xfrm>
          <a:prstGeom prst="straightConnector1">
            <a:avLst/>
          </a:prstGeom>
          <a:ln w="158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81DD8F4-64A7-BADF-63A4-1DED7B2911DF}"/>
              </a:ext>
            </a:extLst>
          </p:cNvPr>
          <p:cNvCxnSpPr/>
          <p:nvPr/>
        </p:nvCxnSpPr>
        <p:spPr>
          <a:xfrm flipV="1">
            <a:off x="7631206" y="3268163"/>
            <a:ext cx="1177723" cy="1220110"/>
          </a:xfrm>
          <a:prstGeom prst="straightConnector1">
            <a:avLst/>
          </a:prstGeom>
          <a:ln w="158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6D239CF-FB2C-F2DB-E243-5CA245205051}"/>
              </a:ext>
            </a:extLst>
          </p:cNvPr>
          <p:cNvSpPr txBox="1"/>
          <p:nvPr/>
        </p:nvSpPr>
        <p:spPr>
          <a:xfrm>
            <a:off x="10284043" y="111211"/>
            <a:ext cx="157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Ligulate florets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F2133ED-925D-C707-1118-B24591621F36}"/>
              </a:ext>
            </a:extLst>
          </p:cNvPr>
          <p:cNvCxnSpPr/>
          <p:nvPr/>
        </p:nvCxnSpPr>
        <p:spPr>
          <a:xfrm flipH="1">
            <a:off x="10515600" y="531341"/>
            <a:ext cx="275293" cy="126157"/>
          </a:xfrm>
          <a:prstGeom prst="straightConnector1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16AC8C-1612-F867-F30E-6AB26981CAB3}"/>
              </a:ext>
            </a:extLst>
          </p:cNvPr>
          <p:cNvCxnSpPr>
            <a:cxnSpLocks/>
          </p:cNvCxnSpPr>
          <p:nvPr/>
        </p:nvCxnSpPr>
        <p:spPr>
          <a:xfrm>
            <a:off x="10808353" y="531341"/>
            <a:ext cx="122155" cy="455512"/>
          </a:xfrm>
          <a:prstGeom prst="straightConnector1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18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202B7-737E-7FE2-D13A-281B88A6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50" y="1401287"/>
            <a:ext cx="3244693" cy="982149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6" name="Picture Placeholder 5" descr="A close up of a yellow flower&#10;&#10;Description automatically generated with low confidence">
            <a:extLst>
              <a:ext uri="{FF2B5EF4-FFF2-40B4-BE49-F238E27FC236}">
                <a16:creationId xmlns:a16="http://schemas.microsoft.com/office/drawing/2014/main" id="{88883606-6FE9-5E66-D274-B588B06103E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5758"/>
          <a:stretch/>
        </p:blipFill>
        <p:spPr>
          <a:xfrm>
            <a:off x="5499225" y="10"/>
            <a:ext cx="6702429" cy="685799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EBE06-B500-FA50-BA78-FB6154168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7444" y="4474565"/>
            <a:ext cx="4564002" cy="405501"/>
          </a:xfrm>
        </p:spPr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C2A8B0-574D-D9B6-99FE-84E5C0F1CDAC}"/>
              </a:ext>
            </a:extLst>
          </p:cNvPr>
          <p:cNvSpPr txBox="1">
            <a:spLocks/>
          </p:cNvSpPr>
          <p:nvPr/>
        </p:nvSpPr>
        <p:spPr>
          <a:xfrm>
            <a:off x="744710" y="1003273"/>
            <a:ext cx="3975571" cy="276032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5400" b="1" dirty="0">
                <a:solidFill>
                  <a:schemeClr val="bg1"/>
                </a:solidFill>
              </a:rPr>
            </a:br>
            <a:br>
              <a:rPr lang="en-US" sz="17600" b="1" dirty="0">
                <a:solidFill>
                  <a:schemeClr val="bg1"/>
                </a:solidFill>
              </a:rPr>
            </a:br>
            <a:br>
              <a:rPr lang="en-US" sz="14400" b="1" dirty="0">
                <a:solidFill>
                  <a:schemeClr val="bg1"/>
                </a:solidFill>
              </a:rPr>
            </a:br>
            <a:r>
              <a:rPr lang="en-US" sz="14400" b="1" dirty="0">
                <a:solidFill>
                  <a:schemeClr val="bg1"/>
                </a:solidFill>
              </a:rPr>
              <a:t>Side View of </a:t>
            </a:r>
          </a:p>
          <a:p>
            <a:r>
              <a:rPr lang="en-US" sz="14400" b="1" dirty="0">
                <a:solidFill>
                  <a:schemeClr val="bg1"/>
                </a:solidFill>
              </a:rPr>
              <a:t>head of flowers</a:t>
            </a:r>
          </a:p>
          <a:p>
            <a:endParaRPr lang="en-US" sz="14400" b="1" dirty="0">
              <a:solidFill>
                <a:schemeClr val="bg1"/>
              </a:solidFill>
            </a:endParaRPr>
          </a:p>
          <a:p>
            <a:r>
              <a:rPr lang="en-US" sz="14400" b="1" dirty="0">
                <a:solidFill>
                  <a:schemeClr val="bg1"/>
                </a:solidFill>
              </a:rPr>
              <a:t>- </a:t>
            </a:r>
            <a:r>
              <a:rPr lang="en-US" sz="9600" b="1" dirty="0">
                <a:solidFill>
                  <a:schemeClr val="bg1"/>
                </a:solidFill>
              </a:rPr>
              <a:t>showing trichomes</a:t>
            </a:r>
          </a:p>
          <a:p>
            <a:r>
              <a:rPr lang="en-US" sz="9600" b="1" dirty="0">
                <a:solidFill>
                  <a:schemeClr val="bg1"/>
                </a:solidFill>
              </a:rPr>
              <a:t>on the phyllaries</a:t>
            </a:r>
          </a:p>
          <a:p>
            <a:endParaRPr lang="en-US" sz="9600" b="1" dirty="0">
              <a:solidFill>
                <a:schemeClr val="bg1"/>
              </a:solidFill>
            </a:endParaRPr>
          </a:p>
          <a:p>
            <a:r>
              <a:rPr lang="en-US" sz="9600" b="1" dirty="0">
                <a:solidFill>
                  <a:schemeClr val="bg1"/>
                </a:solidFill>
              </a:rPr>
              <a:t>- And numerous ligulate florets</a:t>
            </a:r>
          </a:p>
          <a:p>
            <a:r>
              <a:rPr lang="en-US" sz="9600" b="1" dirty="0">
                <a:solidFill>
                  <a:schemeClr val="bg1"/>
                </a:solidFill>
              </a:rPr>
              <a:t>no disk florets present</a:t>
            </a:r>
          </a:p>
        </p:txBody>
      </p:sp>
    </p:spTree>
    <p:extLst>
      <p:ext uri="{BB962C8B-B14F-4D97-AF65-F5344CB8AC3E}">
        <p14:creationId xmlns:p14="http://schemas.microsoft.com/office/powerpoint/2010/main" val="416863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2A24B-9DCE-CF9C-2E1E-9E694724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281" y="657499"/>
            <a:ext cx="3313215" cy="2465711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Top View of head of flowers</a:t>
            </a:r>
          </a:p>
        </p:txBody>
      </p:sp>
      <p:pic>
        <p:nvPicPr>
          <p:cNvPr id="6" name="Picture Placeholder 5" descr="A close up of a yellow flower&#10;&#10;Description automatically generated">
            <a:extLst>
              <a:ext uri="{FF2B5EF4-FFF2-40B4-BE49-F238E27FC236}">
                <a16:creationId xmlns:a16="http://schemas.microsoft.com/office/drawing/2014/main" id="{C3F389F3-0D0C-8FAD-C39F-15E15216172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" r="-1" b="14618"/>
          <a:stretch/>
        </p:blipFill>
        <p:spPr>
          <a:xfrm>
            <a:off x="5813525" y="10"/>
            <a:ext cx="6388129" cy="685799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11638-A1F0-526C-4C6D-BCC144CE2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41964"/>
            <a:ext cx="3932237" cy="334884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May be ovary in center (but I’m not sure)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I’m guessing thin circular ‘</a:t>
            </a:r>
            <a:r>
              <a:rPr lang="en-US" sz="1800" dirty="0" err="1">
                <a:solidFill>
                  <a:schemeClr val="bg1"/>
                </a:solidFill>
              </a:rPr>
              <a:t>stemlets</a:t>
            </a:r>
            <a:r>
              <a:rPr lang="en-US" sz="1800" dirty="0">
                <a:solidFill>
                  <a:schemeClr val="bg1"/>
                </a:solidFill>
              </a:rPr>
              <a:t>’ in center may be stigmas and those in center are still separating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Adnation</a:t>
            </a:r>
          </a:p>
        </p:txBody>
      </p:sp>
    </p:spTree>
    <p:extLst>
      <p:ext uri="{BB962C8B-B14F-4D97-AF65-F5344CB8AC3E}">
        <p14:creationId xmlns:p14="http://schemas.microsoft.com/office/powerpoint/2010/main" val="314890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251</Words>
  <Application>Microsoft Macintosh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Autumn Hawkbit  Dissection</vt:lpstr>
      <vt:lpstr>Habitat</vt:lpstr>
      <vt:lpstr>Overview of Inflorescence</vt:lpstr>
      <vt:lpstr>Upper Leaf</vt:lpstr>
      <vt:lpstr>Lower Leaf</vt:lpstr>
      <vt:lpstr>Stems &amp; Leaves</vt:lpstr>
      <vt:lpstr>Side view of inflorescence with ligulate florets</vt:lpstr>
      <vt:lpstr>                               </vt:lpstr>
      <vt:lpstr>Top View of head of flowers</vt:lpstr>
      <vt:lpstr>Vertical Dissection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Dandelion Dissection</dc:title>
  <dc:creator>Nick, Trim M (FCS)</dc:creator>
  <cp:lastModifiedBy>Stefanie Ickert</cp:lastModifiedBy>
  <cp:revision>7</cp:revision>
  <dcterms:created xsi:type="dcterms:W3CDTF">2022-07-18T23:36:34Z</dcterms:created>
  <dcterms:modified xsi:type="dcterms:W3CDTF">2022-07-20T21:43:00Z</dcterms:modified>
</cp:coreProperties>
</file>